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5"/>
  </p:notesMasterIdLst>
  <p:sldIdLst>
    <p:sldId id="281" r:id="rId2"/>
    <p:sldId id="262" r:id="rId3"/>
    <p:sldId id="260" r:id="rId4"/>
    <p:sldId id="257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56" r:id="rId14"/>
    <p:sldId id="270" r:id="rId15"/>
    <p:sldId id="258" r:id="rId16"/>
    <p:sldId id="259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50" autoAdjust="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08117-5531-4530-8A7C-8BC62752D5D3}" type="datetimeFigureOut">
              <a:rPr lang="en-ID" smtClean="0"/>
              <a:t>22/11/2019</a:t>
            </a:fld>
            <a:endParaRPr lang="en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E4652-33A9-4E82-A260-88865431AB3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9519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E4652-33A9-4E82-A260-88865431AB35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9771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8d51a51f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8d51a51f9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 </a:t>
            </a:r>
            <a:r>
              <a:rPr lang="en-US" dirty="0" err="1"/>
              <a:t>materi-materi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dijelaskan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adegan</a:t>
            </a:r>
            <a:r>
              <a:rPr lang="en-US" dirty="0"/>
              <a:t> 3D </a:t>
            </a:r>
            <a:r>
              <a:rPr lang="en-US" dirty="0" err="1"/>
              <a:t>dengan</a:t>
            </a:r>
            <a:r>
              <a:rPr lang="en-US" dirty="0"/>
              <a:t> Three.js, </a:t>
            </a:r>
            <a:r>
              <a:rPr lang="en-US" dirty="0" err="1"/>
              <a:t>maka</a:t>
            </a:r>
            <a:r>
              <a:rPr lang="en-US" dirty="0"/>
              <a:t> di </a:t>
            </a:r>
            <a:r>
              <a:rPr lang="en-US" dirty="0" err="1"/>
              <a:t>kesempatan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merekap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</a:t>
            </a:r>
            <a:r>
              <a:rPr lang="en-US" dirty="0" err="1"/>
              <a:t>sebentar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perlu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memanggil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render ()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sekali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selesai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menginisialisasi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render ()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kami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gunakan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requestAnimationFrame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menjadwalkan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rendering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browser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memastikan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render ()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dipanggil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interval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biasanya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sekitar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60 kali per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requestAnimationFrame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ditambahkan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browser,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setInterval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(function, interval)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setTimeout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(function, interval)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dipakai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memanggil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ditentukan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sekali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interval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ditetapkan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pendekatan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memperhitungkan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Meskipun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ditampilkan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tab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tersembunyi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dipanggil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bahwa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fungsi-fungsi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memperbarui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mereka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dipanggil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terbaik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browser,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artinya</a:t>
            </a:r>
            <a:r>
              <a:rPr lang="en-ID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CPU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requestAnimationFrame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kami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browser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perlu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memperbarui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kami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meminta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browser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menjalankan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disediakan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paling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Biasanya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menghasilkan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 rate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sekitar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60 fps.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requestAnimationFrame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Ramah CPU dan GPU, dan Anda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perlu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khawatir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E4652-33A9-4E82-A260-88865431AB35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1029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Kami </a:t>
            </a:r>
            <a:r>
              <a:rPr lang="en-ID" dirty="0" err="1"/>
              <a:t>menggunakan</a:t>
            </a:r>
            <a:r>
              <a:rPr lang="en-ID" dirty="0"/>
              <a:t> render loop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adegan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.</a:t>
            </a:r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E4652-33A9-4E82-A260-88865431AB35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9717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8d51a51f9_4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8d51a51f9_4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ebf16df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ebf16df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8ebf16df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8ebf16df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8ebf16df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8ebf16df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8ebf16df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8ebf16df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8ebf16df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8ebf16df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B822A90-626F-4B00-86F9-0CF0D2BC438B}" type="datetimeFigureOut">
              <a:rPr lang="en-ID" smtClean="0"/>
              <a:t>22/11/2019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E37E18A-074E-4FA0-89DD-B5730920287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728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2A90-626F-4B00-86F9-0CF0D2BC438B}" type="datetimeFigureOut">
              <a:rPr lang="en-ID" smtClean="0"/>
              <a:t>22/11/2019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7E18A-074E-4FA0-89DD-B5730920287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331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2A90-626F-4B00-86F9-0CF0D2BC438B}" type="datetimeFigureOut">
              <a:rPr lang="en-ID" smtClean="0"/>
              <a:t>22/11/2019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7E18A-074E-4FA0-89DD-B5730920287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8419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2A90-626F-4B00-86F9-0CF0D2BC438B}" type="datetimeFigureOut">
              <a:rPr lang="en-ID" smtClean="0"/>
              <a:t>22/11/2019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7E18A-074E-4FA0-89DD-B5730920287B}" type="slidenum">
              <a:rPr lang="en-ID" smtClean="0"/>
              <a:t>‹#›</a:t>
            </a:fld>
            <a:endParaRPr lang="en-ID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903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2A90-626F-4B00-86F9-0CF0D2BC438B}" type="datetimeFigureOut">
              <a:rPr lang="en-ID" smtClean="0"/>
              <a:t>22/11/2019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7E18A-074E-4FA0-89DD-B5730920287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3066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2A90-626F-4B00-86F9-0CF0D2BC438B}" type="datetimeFigureOut">
              <a:rPr lang="en-ID" smtClean="0"/>
              <a:t>22/11/2019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7E18A-074E-4FA0-89DD-B5730920287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8267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2A90-626F-4B00-86F9-0CF0D2BC438B}" type="datetimeFigureOut">
              <a:rPr lang="en-ID" smtClean="0"/>
              <a:t>22/11/2019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7E18A-074E-4FA0-89DD-B5730920287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1513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2A90-626F-4B00-86F9-0CF0D2BC438B}" type="datetimeFigureOut">
              <a:rPr lang="en-ID" smtClean="0"/>
              <a:t>22/11/2019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7E18A-074E-4FA0-89DD-B5730920287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92293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2A90-626F-4B00-86F9-0CF0D2BC438B}" type="datetimeFigureOut">
              <a:rPr lang="en-ID" smtClean="0"/>
              <a:t>22/11/2019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7E18A-074E-4FA0-89DD-B5730920287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8372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41000" y="2353267"/>
            <a:ext cx="10962800" cy="12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608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239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2A90-626F-4B00-86F9-0CF0D2BC438B}" type="datetimeFigureOut">
              <a:rPr lang="en-ID" smtClean="0"/>
              <a:t>22/11/2019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7E18A-074E-4FA0-89DD-B5730920287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367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2A90-626F-4B00-86F9-0CF0D2BC438B}" type="datetimeFigureOut">
              <a:rPr lang="en-ID" smtClean="0"/>
              <a:t>22/11/2019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7E18A-074E-4FA0-89DD-B5730920287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7135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2A90-626F-4B00-86F9-0CF0D2BC438B}" type="datetimeFigureOut">
              <a:rPr lang="en-ID" smtClean="0"/>
              <a:t>22/11/2019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7E18A-074E-4FA0-89DD-B5730920287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7568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2A90-626F-4B00-86F9-0CF0D2BC438B}" type="datetimeFigureOut">
              <a:rPr lang="en-ID" smtClean="0"/>
              <a:t>22/11/2019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7E18A-074E-4FA0-89DD-B5730920287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855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2A90-626F-4B00-86F9-0CF0D2BC438B}" type="datetimeFigureOut">
              <a:rPr lang="en-ID" smtClean="0"/>
              <a:t>22/11/2019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7E18A-074E-4FA0-89DD-B5730920287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7305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2A90-626F-4B00-86F9-0CF0D2BC438B}" type="datetimeFigureOut">
              <a:rPr lang="en-ID" smtClean="0"/>
              <a:t>22/11/2019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7E18A-074E-4FA0-89DD-B5730920287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544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2A90-626F-4B00-86F9-0CF0D2BC438B}" type="datetimeFigureOut">
              <a:rPr lang="en-ID" smtClean="0"/>
              <a:t>22/11/2019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7E18A-074E-4FA0-89DD-B5730920287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9745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2A90-626F-4B00-86F9-0CF0D2BC438B}" type="datetimeFigureOut">
              <a:rPr lang="en-ID" smtClean="0"/>
              <a:t>22/11/2019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7E18A-074E-4FA0-89DD-B5730920287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9783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22A90-626F-4B00-86F9-0CF0D2BC438B}" type="datetimeFigureOut">
              <a:rPr lang="en-ID" smtClean="0"/>
              <a:t>22/11/2019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7E18A-074E-4FA0-89DD-B5730920287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22267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hreejs.org/examples/#misc_controls_trackbal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hreejs.org/examples/misc_controls_deviceorientation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threejs.org/docs/#examples/en/controls/TransformControls" TargetMode="External"/><Relationship Id="rId4" Type="http://schemas.openxmlformats.org/officeDocument/2006/relationships/hyperlink" Target="https://threejs.org/docs/#examples/en/controls/PointerLockControl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37FB37-F716-4821-917C-8D7FACA33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Animations and Camera movement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3DE5192-9E61-4C51-A6D4-90C06660B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756808" cy="2519629"/>
          </a:xfrm>
        </p:spPr>
        <p:txBody>
          <a:bodyPr>
            <a:normAutofit fontScale="92500" lnSpcReduction="20000"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Darfi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Sultoni</a:t>
            </a:r>
            <a:r>
              <a:rPr lang="en-US" dirty="0">
                <a:solidFill>
                  <a:schemeClr val="tx1"/>
                </a:solidFill>
              </a:rPr>
              <a:t> 		 	05111740000063</a:t>
            </a:r>
          </a:p>
          <a:p>
            <a:r>
              <a:rPr lang="en-US" dirty="0">
                <a:solidFill>
                  <a:schemeClr val="tx1"/>
                </a:solidFill>
              </a:rPr>
              <a:t>Dicky Maulana </a:t>
            </a:r>
            <a:r>
              <a:rPr lang="en-US" dirty="0" err="1">
                <a:solidFill>
                  <a:schemeClr val="tx1"/>
                </a:solidFill>
              </a:rPr>
              <a:t>Rozi</a:t>
            </a:r>
            <a:r>
              <a:rPr lang="en-US" dirty="0">
                <a:solidFill>
                  <a:schemeClr val="tx1"/>
                </a:solidFill>
              </a:rPr>
              <a:t> 	 	05111740000083</a:t>
            </a:r>
          </a:p>
          <a:p>
            <a:r>
              <a:rPr lang="en-US" dirty="0">
                <a:solidFill>
                  <a:schemeClr val="tx1"/>
                </a:solidFill>
              </a:rPr>
              <a:t>Mohamad </a:t>
            </a:r>
            <a:r>
              <a:rPr lang="en-US" dirty="0" err="1">
                <a:solidFill>
                  <a:schemeClr val="tx1"/>
                </a:solidFill>
              </a:rPr>
              <a:t>Harits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Fadilah</a:t>
            </a:r>
            <a:r>
              <a:rPr lang="en-US" dirty="0">
                <a:solidFill>
                  <a:schemeClr val="tx1"/>
                </a:solidFill>
              </a:rPr>
              <a:t>	 05111740000102</a:t>
            </a:r>
          </a:p>
          <a:p>
            <a:r>
              <a:rPr lang="en-US" dirty="0">
                <a:solidFill>
                  <a:schemeClr val="tx1"/>
                </a:solidFill>
              </a:rPr>
              <a:t>Mohammad Iman Afandy 	05111740000129</a:t>
            </a:r>
          </a:p>
          <a:p>
            <a:r>
              <a:rPr lang="en-US" dirty="0">
                <a:solidFill>
                  <a:schemeClr val="tx1"/>
                </a:solidFill>
              </a:rPr>
              <a:t>Garda Negara </a:t>
            </a:r>
            <a:r>
              <a:rPr lang="en-US" dirty="0" err="1">
                <a:solidFill>
                  <a:schemeClr val="tx1"/>
                </a:solidFill>
              </a:rPr>
              <a:t>Wisnumurti</a:t>
            </a:r>
            <a:r>
              <a:rPr lang="en-US" dirty="0">
                <a:solidFill>
                  <a:schemeClr val="tx1"/>
                </a:solidFill>
              </a:rPr>
              <a:t> 	05111740000153</a:t>
            </a:r>
          </a:p>
        </p:txBody>
      </p:sp>
    </p:spTree>
    <p:extLst>
      <p:ext uri="{BB962C8B-B14F-4D97-AF65-F5344CB8AC3E}">
        <p14:creationId xmlns:p14="http://schemas.microsoft.com/office/powerpoint/2010/main" val="4276082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GB" u="sng">
                <a:solidFill>
                  <a:schemeClr val="hlink"/>
                </a:solidFill>
                <a:hlinkClick r:id="rId3"/>
              </a:rPr>
              <a:t>Trackball Control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GB"/>
              <a:t>Kontrol kamera seperti tampilan di Unity. Bergerak menggunakan mouse dengan LMB (Left mouse button) untuk rotation, RMB untuk translasi pada bidang XY dari view, dan roll untuk zoom in &amp; out.</a:t>
            </a:r>
            <a:endParaRPr/>
          </a:p>
          <a:p>
            <a:pPr>
              <a:spcBef>
                <a:spcPts val="2133"/>
              </a:spcBef>
            </a:pPr>
            <a:r>
              <a:rPr lang="en-GB"/>
              <a:t>THREE.TrackballControls( camera ) dari library </a:t>
            </a:r>
            <a:r>
              <a:rPr lang="en-GB" b="1" i="1"/>
              <a:t>TrackballControls.js</a:t>
            </a:r>
            <a:endParaRPr b="1" i="1"/>
          </a:p>
          <a:p>
            <a:pPr marL="0" indent="0">
              <a:spcBef>
                <a:spcPts val="2133"/>
              </a:spcBef>
              <a:buNone/>
            </a:pPr>
            <a:endParaRPr b="1" i="1"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GB"/>
              <a:t>Orbit Control</a:t>
            </a: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94900" y="2186467"/>
            <a:ext cx="5132000" cy="390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GB" sz="2267"/>
              <a:t>Kontrol kamera dimana kamera selalu menghadap ke titik yang sama seperti satelit yang mengelilingi bumi.</a:t>
            </a:r>
            <a:endParaRPr sz="2267"/>
          </a:p>
          <a:p>
            <a:pPr indent="-448722">
              <a:spcBef>
                <a:spcPts val="2133"/>
              </a:spcBef>
              <a:buSzPts val="1700"/>
            </a:pPr>
            <a:r>
              <a:rPr lang="en-GB" sz="2267"/>
              <a:t>THREE.OrbitControls( camera ) dari library </a:t>
            </a:r>
            <a:r>
              <a:rPr lang="en-GB" sz="2267" b="1" i="1"/>
              <a:t>OrbitControls.js</a:t>
            </a:r>
            <a:endParaRPr sz="2267"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733" y="1887161"/>
            <a:ext cx="6186600" cy="37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GB"/>
              <a:t>Additional Camera Movement</a:t>
            </a:r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har char="-"/>
            </a:pPr>
            <a:r>
              <a:rPr lang="en-GB" u="sng">
                <a:solidFill>
                  <a:schemeClr val="hlink"/>
                </a:solidFill>
                <a:hlinkClick r:id="rId3"/>
              </a:rPr>
              <a:t>Device Orientation Control</a:t>
            </a:r>
            <a:endParaRPr/>
          </a:p>
          <a:p>
            <a:pPr>
              <a:buChar char="-"/>
            </a:pPr>
            <a:r>
              <a:rPr lang="en-GB"/>
              <a:t>Editor Control</a:t>
            </a:r>
            <a:endParaRPr/>
          </a:p>
          <a:p>
            <a:pPr>
              <a:buChar char="-"/>
            </a:pPr>
            <a:r>
              <a:rPr lang="en-GB"/>
              <a:t>Oculus Control</a:t>
            </a:r>
            <a:endParaRPr/>
          </a:p>
          <a:p>
            <a:pPr>
              <a:buChar char="-"/>
            </a:pPr>
            <a:r>
              <a:rPr lang="en-GB"/>
              <a:t>Orthographic Trackball Control</a:t>
            </a:r>
            <a:endParaRPr/>
          </a:p>
          <a:p>
            <a:pPr>
              <a:buChar char="-"/>
            </a:pPr>
            <a:r>
              <a:rPr lang="en-GB" u="sng">
                <a:solidFill>
                  <a:schemeClr val="hlink"/>
                </a:solidFill>
                <a:hlinkClick r:id="rId4"/>
              </a:rPr>
              <a:t>Pointer Lock Control</a:t>
            </a:r>
            <a:endParaRPr/>
          </a:p>
          <a:p>
            <a:pPr>
              <a:buChar char="-"/>
            </a:pPr>
            <a:r>
              <a:rPr lang="en-GB" u="sng">
                <a:solidFill>
                  <a:schemeClr val="hlink"/>
                </a:solidFill>
                <a:hlinkClick r:id="rId5"/>
              </a:rPr>
              <a:t>Transform Control</a:t>
            </a:r>
            <a:endParaRPr/>
          </a:p>
          <a:p>
            <a:pPr>
              <a:buChar char="-"/>
            </a:pPr>
            <a:r>
              <a:rPr lang="en-GB"/>
              <a:t>VR Control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animations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04029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Morphing Animation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0614" y="1600201"/>
            <a:ext cx="4309322" cy="4525963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1800" dirty="0"/>
              <a:t> 	</a:t>
            </a:r>
            <a:r>
              <a:rPr lang="id-ID" sz="1800" dirty="0"/>
              <a:t>Dalam animasi </a:t>
            </a:r>
            <a:r>
              <a:rPr lang="en-US" sz="1800" dirty="0"/>
              <a:t>morph target</a:t>
            </a:r>
            <a:r>
              <a:rPr lang="id-ID" sz="1800" dirty="0"/>
              <a:t>, versi “</a:t>
            </a:r>
            <a:r>
              <a:rPr lang="en-US" sz="1800" dirty="0"/>
              <a:t>deformed</a:t>
            </a:r>
            <a:r>
              <a:rPr lang="id-ID" sz="1800" dirty="0"/>
              <a:t>" dari sebuah mesh disimpan sebagai serangkaian posisi vertex. Di setiap </a:t>
            </a:r>
            <a:r>
              <a:rPr lang="en-US" sz="1800" dirty="0" err="1"/>
              <a:t>keyframe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id-ID" sz="1800" dirty="0"/>
              <a:t> animasi, </a:t>
            </a:r>
            <a:r>
              <a:rPr lang="en-US" sz="1800" dirty="0"/>
              <a:t>vertex</a:t>
            </a:r>
            <a:r>
              <a:rPr lang="id-ID" sz="1800" dirty="0"/>
              <a:t> diinterpolasi di antara posisi yang disimpan ini.</a:t>
            </a:r>
            <a:endParaRPr lang="en-US" sz="1800" dirty="0"/>
          </a:p>
          <a:p>
            <a:pPr algn="just">
              <a:buFont typeface="Wingdings" pitchFamily="2" charset="2"/>
              <a:buChar char="v"/>
            </a:pPr>
            <a:endParaRPr lang="id-ID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795371"/>
            <a:ext cx="5024478" cy="4019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7027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Skeletal Animation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372" y="1600201"/>
            <a:ext cx="421155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Direpresentasikan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dua</a:t>
            </a:r>
            <a:r>
              <a:rPr lang="en-US" sz="2000" dirty="0"/>
              <a:t> </a:t>
            </a:r>
            <a:r>
              <a:rPr lang="en-US" sz="2000" dirty="0" err="1"/>
              <a:t>bagian</a:t>
            </a:r>
            <a:r>
              <a:rPr lang="en-US" sz="2000" dirty="0"/>
              <a:t>, </a:t>
            </a:r>
            <a:r>
              <a:rPr lang="en-US" sz="2000" dirty="0" err="1"/>
              <a:t>yaitu</a:t>
            </a:r>
            <a:r>
              <a:rPr lang="en-US" sz="2000" dirty="0"/>
              <a:t> :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R</a:t>
            </a:r>
            <a:r>
              <a:rPr lang="id-ID" sz="2000" dirty="0"/>
              <a:t>epresentasi permukaan yang digunakan untuk menggambar karakter</a:t>
            </a:r>
            <a:r>
              <a:rPr lang="en-US" sz="2000" dirty="0"/>
              <a:t> (skin </a:t>
            </a:r>
            <a:r>
              <a:rPr lang="en-US" sz="2000" dirty="0" err="1"/>
              <a:t>atau</a:t>
            </a:r>
            <a:r>
              <a:rPr lang="en-US" sz="2000" dirty="0"/>
              <a:t> mesh).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S</a:t>
            </a:r>
            <a:r>
              <a:rPr lang="id-ID" sz="2000" dirty="0"/>
              <a:t>atu set hierarkis tulang yang saling berhubungan (</a:t>
            </a:r>
            <a:r>
              <a:rPr lang="en-US" sz="2000" dirty="0"/>
              <a:t>skeleton</a:t>
            </a:r>
            <a:r>
              <a:rPr lang="id-ID" sz="2000" dirty="0"/>
              <a:t>) digunakan untuk meng</a:t>
            </a:r>
            <a:r>
              <a:rPr lang="en-US" sz="2000" dirty="0" err="1"/>
              <a:t>gerakkan</a:t>
            </a:r>
            <a:r>
              <a:rPr lang="id-ID" sz="2000" dirty="0"/>
              <a:t> (pose dan keyframe) mesh</a:t>
            </a:r>
            <a:r>
              <a:rPr lang="en-US" sz="2000" dirty="0"/>
              <a:t>.</a:t>
            </a:r>
            <a:r>
              <a:rPr lang="id-ID" sz="2000" dirty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2190463"/>
            <a:ext cx="5002444" cy="300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78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with Morph Targets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	Morph Targets </a:t>
            </a:r>
            <a:r>
              <a:rPr lang="id-ID" sz="2400" dirty="0"/>
              <a:t>adalah cara paling mudah untuk mendefinisikan animasi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id-ID" sz="2400" dirty="0"/>
              <a:t>mendefinisikan semua </a:t>
            </a:r>
            <a:r>
              <a:rPr lang="en-US" sz="2400" dirty="0"/>
              <a:t>vertex</a:t>
            </a:r>
            <a:r>
              <a:rPr lang="id-ID" sz="2400" dirty="0"/>
              <a:t> untuk setiap posisi penting (</a:t>
            </a:r>
            <a:r>
              <a:rPr lang="en-US" sz="2400" dirty="0" err="1"/>
              <a:t>keyframe</a:t>
            </a:r>
            <a:r>
              <a:rPr lang="id-ID" sz="2400" dirty="0"/>
              <a:t>) dan memberi tahu Three.js untuk memindahkan </a:t>
            </a:r>
            <a:r>
              <a:rPr lang="en-US" sz="2400" dirty="0"/>
              <a:t>vertex</a:t>
            </a:r>
            <a:r>
              <a:rPr lang="id-ID" sz="2400" dirty="0"/>
              <a:t> dari satu posisi ke posisi lain.</a:t>
            </a:r>
            <a:endParaRPr lang="en-US" sz="2400" dirty="0"/>
          </a:p>
          <a:p>
            <a:pPr marL="0" indent="0" algn="just">
              <a:buNone/>
            </a:pP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3278539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Animation with </a:t>
            </a:r>
            <a:r>
              <a:rPr lang="en-US" sz="4000" dirty="0" err="1"/>
              <a:t>MorphAnimMesh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372" y="1584101"/>
            <a:ext cx="4460196" cy="437631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dirty="0"/>
              <a:t>Load model and </a:t>
            </a: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THREE.MorphAnimMesh</a:t>
            </a:r>
            <a:r>
              <a:rPr lang="en-US" sz="2000" dirty="0"/>
              <a:t>.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Update </a:t>
            </a:r>
            <a:r>
              <a:rPr lang="en-US" sz="2000" dirty="0" err="1"/>
              <a:t>animasi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render loop</a:t>
            </a:r>
          </a:p>
          <a:p>
            <a:pPr>
              <a:buFont typeface="Wingdings" pitchFamily="2" charset="2"/>
              <a:buChar char="v"/>
            </a:pPr>
            <a:endParaRPr lang="id-ID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240" y="1721868"/>
            <a:ext cx="4867097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1645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Animation with </a:t>
            </a:r>
            <a:r>
              <a:rPr lang="en-US" sz="3600" dirty="0" err="1"/>
              <a:t>MorphTargetInfluence</a:t>
            </a:r>
            <a:endParaRPr lang="id-ID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372" y="1600201"/>
            <a:ext cx="4837772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dirty="0" err="1"/>
              <a:t>Animasi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dibuat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manual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dua</a:t>
            </a:r>
            <a:r>
              <a:rPr lang="en-US" sz="2000" dirty="0"/>
              <a:t> morph targets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kubus</a:t>
            </a:r>
            <a:r>
              <a:rPr lang="en-US" sz="2000" dirty="0"/>
              <a:t> </a:t>
            </a:r>
            <a:r>
              <a:rPr lang="en-US" sz="2000" dirty="0" err="1"/>
              <a:t>sederhana</a:t>
            </a:r>
            <a:r>
              <a:rPr lang="en-US" sz="2000" dirty="0"/>
              <a:t>.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menambahkan</a:t>
            </a:r>
            <a:r>
              <a:rPr lang="en-US" sz="2000" dirty="0"/>
              <a:t> </a:t>
            </a:r>
            <a:r>
              <a:rPr lang="en-US" sz="2000" dirty="0" err="1"/>
              <a:t>MorphTargetInfluence</a:t>
            </a:r>
            <a:r>
              <a:rPr lang="en-US" sz="2000" dirty="0"/>
              <a:t>,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ditentukan</a:t>
            </a:r>
            <a:r>
              <a:rPr lang="en-US" sz="2000" dirty="0"/>
              <a:t> </a:t>
            </a:r>
            <a:r>
              <a:rPr lang="en-US" sz="2000" dirty="0" err="1"/>
              <a:t>berapa</a:t>
            </a:r>
            <a:r>
              <a:rPr lang="en-US" sz="2000" dirty="0"/>
              <a:t>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inisial</a:t>
            </a:r>
            <a:r>
              <a:rPr lang="en-US" sz="2000" dirty="0"/>
              <a:t> </a:t>
            </a:r>
            <a:r>
              <a:rPr lang="en-US" sz="2000" dirty="0" err="1"/>
              <a:t>kubus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dimorph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kubus</a:t>
            </a:r>
            <a:r>
              <a:rPr lang="en-US" sz="2000" dirty="0"/>
              <a:t> yang </a:t>
            </a:r>
            <a:r>
              <a:rPr lang="en-US" sz="2000" dirty="0" err="1"/>
              <a:t>dispesifikasikan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mt1 </a:t>
            </a:r>
            <a:r>
              <a:rPr lang="en-US" sz="2000" dirty="0" err="1"/>
              <a:t>dan</a:t>
            </a:r>
            <a:r>
              <a:rPr lang="en-US" sz="2000" dirty="0"/>
              <a:t> mt2.</a:t>
            </a:r>
            <a:endParaRPr lang="id-ID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144" y="1628801"/>
            <a:ext cx="4414344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7848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Animation using Bones and Skinning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372" y="1600201"/>
            <a:ext cx="4473622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dirty="0" err="1"/>
              <a:t>Ketika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bones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animasi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memindahkan</a:t>
            </a:r>
            <a:r>
              <a:rPr lang="en-US" sz="2000" dirty="0"/>
              <a:t> bone </a:t>
            </a:r>
            <a:r>
              <a:rPr lang="en-US" sz="2000" dirty="0" err="1"/>
              <a:t>tersebut</a:t>
            </a:r>
            <a:r>
              <a:rPr lang="en-US" sz="2000" dirty="0"/>
              <a:t>, Three.js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bagaimana</a:t>
            </a:r>
            <a:r>
              <a:rPr lang="en-US" sz="2000" dirty="0"/>
              <a:t> </a:t>
            </a:r>
            <a:r>
              <a:rPr lang="en-US" sz="2000" dirty="0" err="1"/>
              <a:t>menerjemahkan</a:t>
            </a:r>
            <a:r>
              <a:rPr lang="en-US" sz="2000" dirty="0"/>
              <a:t> skin yang </a:t>
            </a:r>
            <a:r>
              <a:rPr lang="en-US" sz="2000" dirty="0" err="1"/>
              <a:t>sepasang</a:t>
            </a:r>
            <a:r>
              <a:rPr lang="en-US" sz="2000" dirty="0"/>
              <a:t> (</a:t>
            </a:r>
            <a:r>
              <a:rPr lang="en-US" sz="2000" dirty="0" err="1"/>
              <a:t>satu</a:t>
            </a:r>
            <a:r>
              <a:rPr lang="en-US" sz="2000" dirty="0"/>
              <a:t> set vertex)</a:t>
            </a:r>
          </a:p>
          <a:p>
            <a:pPr>
              <a:buFont typeface="Wingdings" pitchFamily="2" charset="2"/>
              <a:buChar char="v"/>
            </a:pPr>
            <a:endParaRPr lang="id-ID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994" y="1628802"/>
            <a:ext cx="4527530" cy="2880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657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mbar 4">
            <a:extLst>
              <a:ext uri="{FF2B5EF4-FFF2-40B4-BE49-F238E27FC236}">
                <a16:creationId xmlns:a16="http://schemas.microsoft.com/office/drawing/2014/main" xmlns="" id="{909CD5D2-FF07-4E6B-8A89-E6C14BE3F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678" y="2049660"/>
            <a:ext cx="861135" cy="2758679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xmlns="" id="{F061B11E-1ECA-48D9-9009-CE6702AD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16" y="1596219"/>
            <a:ext cx="1409822" cy="1562235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xmlns="" id="{103182F3-0800-4A02-AE6C-B5C3B1AD5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16" y="3774921"/>
            <a:ext cx="1531753" cy="1318374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xmlns="" id="{A24081ED-E591-46F2-B92C-C928CDCD6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822" y="2346657"/>
            <a:ext cx="8231499" cy="2164684"/>
          </a:xfrm>
          <a:prstGeom prst="rect">
            <a:avLst/>
          </a:prstGeom>
        </p:spPr>
      </p:pic>
      <p:sp>
        <p:nvSpPr>
          <p:cNvPr id="9" name="Judul 1">
            <a:extLst>
              <a:ext uri="{FF2B5EF4-FFF2-40B4-BE49-F238E27FC236}">
                <a16:creationId xmlns:a16="http://schemas.microsoft.com/office/drawing/2014/main" xmlns="" id="{B053F41D-6676-414E-A67F-348261723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40462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Basic animations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01442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Creating Animation with External Models</a:t>
            </a:r>
            <a:endParaRPr lang="id-ID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/>
              <a:t>Blender </a:t>
            </a:r>
            <a:r>
              <a:rPr lang="en-US" sz="2400" dirty="0" err="1"/>
              <a:t>dengan</a:t>
            </a:r>
            <a:r>
              <a:rPr lang="en-US" sz="2400" dirty="0"/>
              <a:t> JSON exporter 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err="1"/>
              <a:t>Collada</a:t>
            </a:r>
            <a:r>
              <a:rPr lang="en-US" sz="2400" dirty="0"/>
              <a:t> Model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/>
              <a:t>MD2 Model, </a:t>
            </a:r>
            <a:r>
              <a:rPr lang="id-ID" sz="2400" dirty="0"/>
              <a:t>adalah format sederhana yang digunakan dalam mesin Quake yang lebih tua</a:t>
            </a:r>
            <a:endParaRPr lang="en-US" sz="2400" dirty="0"/>
          </a:p>
          <a:p>
            <a:pPr>
              <a:buFont typeface="Wingdings" pitchFamily="2" charset="2"/>
              <a:buChar char="v"/>
            </a:pP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842262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Creating A Bones Animation using Blender</a:t>
            </a:r>
            <a:endParaRPr lang="id-ID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2130" y="1600201"/>
            <a:ext cx="4473830" cy="4525963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mengekspor</a:t>
            </a:r>
            <a:r>
              <a:rPr lang="en-US" sz="2000" dirty="0"/>
              <a:t> </a:t>
            </a:r>
            <a:r>
              <a:rPr lang="en-US" sz="2000" dirty="0" err="1"/>
              <a:t>animasi</a:t>
            </a:r>
            <a:r>
              <a:rPr lang="en-US" sz="2000" dirty="0"/>
              <a:t>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ditentukan</a:t>
            </a:r>
            <a:r>
              <a:rPr lang="en-US" sz="2000" dirty="0"/>
              <a:t> di Blender </a:t>
            </a:r>
            <a:r>
              <a:rPr lang="en-US" sz="2000" dirty="0" err="1"/>
              <a:t>sebagai</a:t>
            </a:r>
            <a:r>
              <a:rPr lang="en-US" sz="2000" dirty="0"/>
              <a:t> skeletal animation. </a:t>
            </a:r>
            <a:r>
              <a:rPr lang="en-US" sz="2000" dirty="0" err="1"/>
              <a:t>Dengan</a:t>
            </a:r>
            <a:r>
              <a:rPr lang="en-US" sz="2000" dirty="0"/>
              <a:t> skeletal animation, </a:t>
            </a:r>
            <a:r>
              <a:rPr lang="en-US" sz="2000" dirty="0" err="1"/>
              <a:t>gerakan</a:t>
            </a:r>
            <a:r>
              <a:rPr lang="en-US" sz="2000" dirty="0"/>
              <a:t> bones </a:t>
            </a:r>
            <a:r>
              <a:rPr lang="en-US" sz="2000" dirty="0" err="1"/>
              <a:t>diekspor</a:t>
            </a:r>
            <a:r>
              <a:rPr lang="en-US" sz="2000" dirty="0"/>
              <a:t> 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direplay</a:t>
            </a:r>
            <a:r>
              <a:rPr lang="en-US" sz="2000" dirty="0"/>
              <a:t> di </a:t>
            </a:r>
            <a:r>
              <a:rPr lang="en-US" sz="2000" dirty="0" smtClean="0"/>
              <a:t>Three.js</a:t>
            </a:r>
          </a:p>
          <a:p>
            <a:pPr>
              <a:buFont typeface="Wingdings" pitchFamily="2" charset="2"/>
              <a:buChar char="v"/>
            </a:pPr>
            <a:r>
              <a:rPr lang="en-GB" sz="2000" dirty="0" err="1" smtClean="0"/>
              <a:t>Setiap</a:t>
            </a:r>
            <a:r>
              <a:rPr lang="en-GB" sz="2000" dirty="0" smtClean="0"/>
              <a:t> vertex </a:t>
            </a:r>
            <a:r>
              <a:rPr lang="en-GB" sz="2000" dirty="0" err="1" smtClean="0"/>
              <a:t>dari</a:t>
            </a:r>
            <a:r>
              <a:rPr lang="en-GB" sz="2000" dirty="0" smtClean="0"/>
              <a:t> model </a:t>
            </a:r>
            <a:r>
              <a:rPr lang="en-GB" sz="2000" dirty="0" err="1" smtClean="0"/>
              <a:t>harus</a:t>
            </a:r>
            <a:r>
              <a:rPr lang="en-GB" sz="2000" dirty="0" smtClean="0"/>
              <a:t> di assign </a:t>
            </a:r>
            <a:r>
              <a:rPr lang="en-GB" sz="2000" dirty="0" err="1" smtClean="0"/>
              <a:t>dalam</a:t>
            </a:r>
            <a:r>
              <a:rPr lang="en-GB" sz="2000" dirty="0" smtClean="0"/>
              <a:t> vertex group</a:t>
            </a:r>
          </a:p>
          <a:p>
            <a:pPr>
              <a:buFont typeface="Wingdings" pitchFamily="2" charset="2"/>
              <a:buChar char="v"/>
            </a:pPr>
            <a:r>
              <a:rPr lang="en-GB" sz="2000" dirty="0" err="1" smtClean="0"/>
              <a:t>Setiap</a:t>
            </a:r>
            <a:r>
              <a:rPr lang="en-GB" sz="2000" dirty="0" smtClean="0"/>
              <a:t> </a:t>
            </a:r>
            <a:r>
              <a:rPr lang="en-GB" sz="2000" dirty="0"/>
              <a:t>vertex group </a:t>
            </a:r>
            <a:r>
              <a:rPr lang="en-GB" sz="2000" dirty="0" err="1"/>
              <a:t>harus</a:t>
            </a:r>
            <a:r>
              <a:rPr lang="en-GB" sz="2000" dirty="0"/>
              <a:t> </a:t>
            </a:r>
            <a:r>
              <a:rPr lang="en-GB" sz="2000" dirty="0" err="1"/>
              <a:t>mendefinisikan</a:t>
            </a:r>
            <a:r>
              <a:rPr lang="en-GB" sz="2000" dirty="0"/>
              <a:t> </a:t>
            </a:r>
            <a:r>
              <a:rPr lang="en-GB" sz="2000" dirty="0" err="1"/>
              <a:t>dimana</a:t>
            </a:r>
            <a:r>
              <a:rPr lang="en-GB" sz="2000" dirty="0"/>
              <a:t> bone yang </a:t>
            </a:r>
            <a:r>
              <a:rPr lang="en-GB" sz="2000" dirty="0" err="1"/>
              <a:t>terkait</a:t>
            </a:r>
            <a:endParaRPr lang="en-GB" sz="2000" dirty="0"/>
          </a:p>
          <a:p>
            <a:pPr>
              <a:buFont typeface="Wingdings" pitchFamily="2" charset="2"/>
              <a:buChar char="v"/>
            </a:pPr>
            <a:r>
              <a:rPr lang="en-GB" sz="2000" dirty="0" err="1"/>
              <a:t>Untuk</a:t>
            </a:r>
            <a:r>
              <a:rPr lang="en-GB" sz="2000" dirty="0"/>
              <a:t> </a:t>
            </a:r>
            <a:r>
              <a:rPr lang="en-GB" sz="2000" dirty="0" err="1"/>
              <a:t>membuat</a:t>
            </a:r>
            <a:r>
              <a:rPr lang="en-GB" sz="2000" dirty="0"/>
              <a:t> </a:t>
            </a:r>
            <a:r>
              <a:rPr lang="en-GB" sz="2000" dirty="0" err="1"/>
              <a:t>keyframe</a:t>
            </a:r>
            <a:r>
              <a:rPr lang="en-GB" sz="2000" dirty="0"/>
              <a:t> </a:t>
            </a:r>
            <a:r>
              <a:rPr lang="en-GB" sz="2000" dirty="0" err="1"/>
              <a:t>tertentu</a:t>
            </a:r>
            <a:r>
              <a:rPr lang="en-GB" sz="2000" dirty="0"/>
              <a:t>, select </a:t>
            </a:r>
            <a:r>
              <a:rPr lang="en-GB" sz="2000" dirty="0" err="1"/>
              <a:t>semua</a:t>
            </a:r>
            <a:r>
              <a:rPr lang="en-GB" sz="2000" dirty="0"/>
              <a:t> vertices </a:t>
            </a:r>
            <a:r>
              <a:rPr lang="en-GB" sz="2000" dirty="0" err="1"/>
              <a:t>meskipun</a:t>
            </a:r>
            <a:r>
              <a:rPr lang="en-GB" sz="2000" dirty="0"/>
              <a:t> </a:t>
            </a:r>
            <a:r>
              <a:rPr lang="en-GB" sz="2000" dirty="0" err="1"/>
              <a:t>tidak</a:t>
            </a:r>
            <a:r>
              <a:rPr lang="en-GB" sz="2000" dirty="0"/>
              <a:t> </a:t>
            </a:r>
            <a:r>
              <a:rPr lang="en-GB" sz="2000" dirty="0" err="1"/>
              <a:t>bergerak</a:t>
            </a:r>
            <a:endParaRPr lang="en-GB" sz="2000" dirty="0"/>
          </a:p>
          <a:p>
            <a:pPr>
              <a:buFont typeface="Wingdings" pitchFamily="2" charset="2"/>
              <a:buChar char="v"/>
            </a:pPr>
            <a:r>
              <a:rPr lang="en-GB" sz="2000" dirty="0" err="1"/>
              <a:t>Ketika</a:t>
            </a:r>
            <a:r>
              <a:rPr lang="en-GB" sz="2000" dirty="0"/>
              <a:t> </a:t>
            </a:r>
            <a:r>
              <a:rPr lang="en-GB" sz="2000" dirty="0" err="1"/>
              <a:t>meng</a:t>
            </a:r>
            <a:r>
              <a:rPr lang="en-GB" sz="2000" dirty="0"/>
              <a:t> export model, </a:t>
            </a:r>
            <a:r>
              <a:rPr lang="en-GB" sz="2000" dirty="0" err="1"/>
              <a:t>pastikan</a:t>
            </a:r>
            <a:r>
              <a:rPr lang="en-GB" sz="2000" dirty="0"/>
              <a:t> </a:t>
            </a:r>
            <a:r>
              <a:rPr lang="en-GB" sz="2000" dirty="0" err="1"/>
              <a:t>untuk</a:t>
            </a:r>
            <a:r>
              <a:rPr lang="en-GB" sz="2000" dirty="0"/>
              <a:t> rest post agar </a:t>
            </a:r>
            <a:r>
              <a:rPr lang="en-GB" sz="2000" dirty="0" err="1"/>
              <a:t>tidak</a:t>
            </a:r>
            <a:r>
              <a:rPr lang="en-GB" sz="2000" dirty="0"/>
              <a:t> </a:t>
            </a:r>
            <a:r>
              <a:rPr lang="en-GB" sz="2000" dirty="0" err="1"/>
              <a:t>menjadi</a:t>
            </a:r>
            <a:r>
              <a:rPr lang="en-GB" sz="2000" dirty="0"/>
              <a:t> deformed</a:t>
            </a:r>
          </a:p>
          <a:p>
            <a:pPr>
              <a:buFont typeface="Wingdings" pitchFamily="2" charset="2"/>
              <a:buChar char="v"/>
            </a:pPr>
            <a:endParaRPr lang="id-ID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1628800"/>
            <a:ext cx="4680520" cy="2977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0313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Loading An Animation from A </a:t>
            </a:r>
            <a:r>
              <a:rPr lang="en-US" sz="3200" dirty="0" err="1"/>
              <a:t>Collada</a:t>
            </a:r>
            <a:r>
              <a:rPr lang="en-US" sz="3200" dirty="0"/>
              <a:t> Model</a:t>
            </a:r>
            <a:endParaRPr lang="id-ID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3493" y="1600201"/>
            <a:ext cx="4368451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id-ID" sz="2000" dirty="0"/>
              <a:t>File Collada dapat berisi lebih dari sekadar mode tunggal</a:t>
            </a:r>
            <a:r>
              <a:rPr lang="en-US" sz="2000" dirty="0"/>
              <a:t>,</a:t>
            </a:r>
            <a:r>
              <a:rPr lang="id-ID" sz="2000" dirty="0"/>
              <a:t> dapat menyimpan </a:t>
            </a:r>
            <a:r>
              <a:rPr lang="en-US" sz="2000" dirty="0"/>
              <a:t>scene</a:t>
            </a:r>
            <a:r>
              <a:rPr lang="id-ID" sz="2000" dirty="0"/>
              <a:t> lengkap, termasuk kamera, </a:t>
            </a:r>
            <a:r>
              <a:rPr lang="en-US" sz="2000" dirty="0" err="1"/>
              <a:t>pencahayaan</a:t>
            </a:r>
            <a:r>
              <a:rPr lang="id-ID" sz="2000" dirty="0"/>
              <a:t>, animasi, dan banyak lagi</a:t>
            </a:r>
            <a:r>
              <a:rPr lang="en-US" sz="2000" dirty="0"/>
              <a:t>.</a:t>
            </a:r>
            <a:endParaRPr lang="id-ID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1628800"/>
            <a:ext cx="4788024" cy="304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0383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Animation Loaded from A Quake Model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3493" y="1600201"/>
            <a:ext cx="4440459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id-ID" sz="2000" dirty="0"/>
              <a:t>Format MD2 dibuat untuk memodelkan karakter dari Quake, sebuah game hebat dari tahun 1996.</a:t>
            </a:r>
            <a:endParaRPr lang="en-US" sz="2000" dirty="0"/>
          </a:p>
          <a:p>
            <a:pPr>
              <a:buFont typeface="Wingdings" pitchFamily="2" charset="2"/>
              <a:buChar char="v"/>
            </a:pPr>
            <a:r>
              <a:rPr lang="id-ID" sz="2000" dirty="0"/>
              <a:t>File MD2 biasanya berisi sejumlah animasi karakter yang berbeda</a:t>
            </a:r>
            <a:r>
              <a:rPr lang="en-US" sz="2000" dirty="0"/>
              <a:t>.</a:t>
            </a:r>
            <a:endParaRPr lang="id-ID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628801"/>
            <a:ext cx="4686300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7566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xmlns="" id="{0506F6AC-704C-4124-BC64-AE3FAD289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D" dirty="0"/>
              <a:t>Rotation</a:t>
            </a:r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xmlns="" id="{FEDC5104-3435-4F7D-A86E-410625AB9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02442" y="2766218"/>
            <a:ext cx="6003128" cy="1325563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xmlns="" id="{138A4E0C-513E-4ED3-B103-157AD64BE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7465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45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xmlns="" id="{6A2A4855-AC0D-4B8F-B085-ADAD9EA8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Translation</a:t>
            </a:r>
            <a:endParaRPr lang="en-ID" dirty="0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xmlns="" id="{6A082120-5ABB-4A47-A418-60298F87E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0294" y="2766218"/>
            <a:ext cx="7395243" cy="1325563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xmlns="" id="{42D537A5-C52B-4FBC-A8C3-E5825E28C6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42" y="1632787"/>
            <a:ext cx="3830053" cy="383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4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xmlns="" id="{99089F37-FA6A-4B87-BF67-8070E633A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D" dirty="0"/>
              <a:t>Scalation</a:t>
            </a:r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xmlns="" id="{4EFBBAD2-0D95-47E1-B5A8-1E2EC402E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0070" y="2701340"/>
            <a:ext cx="6343730" cy="1929063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xmlns="" id="{6B6FBB32-D990-4B5C-BABD-F436CA65C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68" y="1667570"/>
            <a:ext cx="3769770" cy="482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GB"/>
              <a:t>Camera Movement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GB"/>
              <a:t>First Person Control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82333" y="1834933"/>
            <a:ext cx="5916800" cy="4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609585">
              <a:buNone/>
            </a:pPr>
            <a:r>
              <a:rPr lang="en-GB"/>
              <a:t>Kontrol kamera yang bersifat first-person perspective. Seperti hal nya dengan game FPS, dia bergerak menggunakan keyboard (W, A, S, D) dan memutar pandangan dengan mouse.</a:t>
            </a:r>
            <a:endParaRPr/>
          </a:p>
          <a:p>
            <a:pPr>
              <a:spcBef>
                <a:spcPts val="2133"/>
              </a:spcBef>
            </a:pPr>
            <a:r>
              <a:rPr lang="en-GB"/>
              <a:t>THREE.FirstPersonControls( camera ) dari library </a:t>
            </a:r>
            <a:r>
              <a:rPr lang="en-GB" b="1" i="1"/>
              <a:t>FirstPersonControls.js</a:t>
            </a:r>
            <a:endParaRPr b="1" i="1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134" y="2143133"/>
            <a:ext cx="5587333" cy="31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0133" y="201000"/>
            <a:ext cx="1734200" cy="17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517200" y="533667"/>
            <a:ext cx="11157600" cy="91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GB"/>
              <a:t>Fly Control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517200" y="1878233"/>
            <a:ext cx="5946000" cy="381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609585">
              <a:buNone/>
            </a:pPr>
            <a:r>
              <a:rPr lang="en-GB" sz="2133"/>
              <a:t>Kontrol seperti sedang simulasi terbang. Gerakannya seperti pesawat terbang dengan default key bind tombol W untuk maju ke depan, S untuk mundur, Q untuk manuver ke kiri, E untuk manuver ke kanan, R untuk ascend, dan F untuk descend. Kalau tekan tombol A atau D secara default bergerak ke kanan dan kiri dari arah hadap kamera ( VTOL? ).</a:t>
            </a:r>
            <a:endParaRPr sz="2133"/>
          </a:p>
          <a:p>
            <a:pPr indent="-440256">
              <a:spcBef>
                <a:spcPts val="2133"/>
              </a:spcBef>
              <a:buSzPts val="1600"/>
            </a:pPr>
            <a:r>
              <a:rPr lang="en-GB" sz="2133"/>
              <a:t>THREE.FlyControls( camera ) dari library </a:t>
            </a:r>
            <a:r>
              <a:rPr lang="en-GB" sz="2133" b="1" i="1"/>
              <a:t>FlyControls.js</a:t>
            </a:r>
            <a:endParaRPr sz="2133" b="1" i="1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533" y="2436934"/>
            <a:ext cx="5593667" cy="308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10753000" y="2436933"/>
            <a:ext cx="1547200" cy="6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9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*ilustrasi drone view</a:t>
            </a:r>
            <a:endParaRPr sz="93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GB"/>
              <a:t>Roll Control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517200" y="2111632"/>
            <a:ext cx="11157600" cy="410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609585">
              <a:buNone/>
            </a:pPr>
            <a:r>
              <a:rPr lang="en-GB"/>
              <a:t>Versi simple Fly kontrol. Hanya dapat maju mundur ke arah awal kamera menghadap (lookAt) menggunakan LMB dan RMB.</a:t>
            </a:r>
            <a:endParaRPr/>
          </a:p>
          <a:p>
            <a:pPr>
              <a:spcBef>
                <a:spcPts val="2133"/>
              </a:spcBef>
            </a:pPr>
            <a:r>
              <a:rPr lang="en-GB"/>
              <a:t>THREE.RollControls( camera ) dari library </a:t>
            </a:r>
            <a:r>
              <a:rPr lang="en-GB" b="1" i="1"/>
              <a:t>RollControls.js</a:t>
            </a:r>
            <a:endParaRPr b="1" i="1"/>
          </a:p>
          <a:p>
            <a:pPr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751" y="3983667"/>
            <a:ext cx="7988500" cy="2419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213</TotalTime>
  <Words>611</Words>
  <Application>Microsoft Office PowerPoint</Application>
  <PresentationFormat>Custom</PresentationFormat>
  <Paragraphs>87</Paragraphs>
  <Slides>23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Circuit</vt:lpstr>
      <vt:lpstr>Animations and Camera movement </vt:lpstr>
      <vt:lpstr>Basic animations</vt:lpstr>
      <vt:lpstr>Rotation</vt:lpstr>
      <vt:lpstr>Translation</vt:lpstr>
      <vt:lpstr>Scalation</vt:lpstr>
      <vt:lpstr>Camera Movement</vt:lpstr>
      <vt:lpstr>First Person Control</vt:lpstr>
      <vt:lpstr>Fly Control</vt:lpstr>
      <vt:lpstr>Roll Control</vt:lpstr>
      <vt:lpstr>Trackball Control</vt:lpstr>
      <vt:lpstr>Orbit Control</vt:lpstr>
      <vt:lpstr>Additional Camera Movement</vt:lpstr>
      <vt:lpstr>Advanced animations</vt:lpstr>
      <vt:lpstr>Morphing Animation</vt:lpstr>
      <vt:lpstr>Skeletal Animation</vt:lpstr>
      <vt:lpstr>Animation with Morph Targets</vt:lpstr>
      <vt:lpstr>Animation with MorphAnimMesh</vt:lpstr>
      <vt:lpstr>Animation with MorphTargetInfluence</vt:lpstr>
      <vt:lpstr>Animation using Bones and Skinning</vt:lpstr>
      <vt:lpstr>Creating Animation with External Models</vt:lpstr>
      <vt:lpstr>Creating A Bones Animation using Blender</vt:lpstr>
      <vt:lpstr>Loading An Animation from A Collada Model</vt:lpstr>
      <vt:lpstr>Animation Loaded from A Quake Model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animations</dc:title>
  <dc:creator>Dicky Rozi</dc:creator>
  <cp:lastModifiedBy>ASUS</cp:lastModifiedBy>
  <cp:revision>14</cp:revision>
  <dcterms:created xsi:type="dcterms:W3CDTF">2019-11-13T06:08:52Z</dcterms:created>
  <dcterms:modified xsi:type="dcterms:W3CDTF">2019-11-22T01:31:39Z</dcterms:modified>
</cp:coreProperties>
</file>